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9" r:id="rId5"/>
  </p:sldMasterIdLst>
  <p:notesMasterIdLst>
    <p:notesMasterId r:id="rId23"/>
  </p:notesMasterIdLst>
  <p:handoutMasterIdLst>
    <p:handoutMasterId r:id="rId24"/>
  </p:handoutMasterIdLst>
  <p:sldIdLst>
    <p:sldId id="292" r:id="rId6"/>
    <p:sldId id="303" r:id="rId7"/>
    <p:sldId id="262" r:id="rId8"/>
    <p:sldId id="304" r:id="rId9"/>
    <p:sldId id="305" r:id="rId10"/>
    <p:sldId id="306" r:id="rId11"/>
    <p:sldId id="307" r:id="rId12"/>
    <p:sldId id="300" r:id="rId13"/>
    <p:sldId id="308" r:id="rId14"/>
    <p:sldId id="267" r:id="rId15"/>
    <p:sldId id="268" r:id="rId16"/>
    <p:sldId id="274" r:id="rId17"/>
    <p:sldId id="297" r:id="rId18"/>
    <p:sldId id="295" r:id="rId19"/>
    <p:sldId id="296" r:id="rId20"/>
    <p:sldId id="309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593"/>
    <a:srgbClr val="7D76B1"/>
    <a:srgbClr val="007A9F"/>
    <a:srgbClr val="BC97BB"/>
    <a:srgbClr val="214C88"/>
    <a:srgbClr val="F3703A"/>
    <a:srgbClr val="515083"/>
    <a:srgbClr val="2F305C"/>
    <a:srgbClr val="3C4798"/>
    <a:srgbClr val="E6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7" d="100"/>
          <a:sy n="67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20/06/2025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20/06/2025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76105" cy="6858000"/>
          </a:xfrm>
          <a:prstGeom prst="rect">
            <a:avLst/>
          </a:prstGeom>
          <a:solidFill>
            <a:srgbClr val="3A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A559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0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47F3DC-812A-0018-D424-A278B03A2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0" r="1"/>
          <a:stretch/>
        </p:blipFill>
        <p:spPr>
          <a:xfrm>
            <a:off x="-69694" y="0"/>
            <a:ext cx="5062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848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87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00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92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748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27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131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135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36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34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77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38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666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5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530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90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496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BDD-03D9-4649-9C27-D8676D2E628A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69AB-B31D-4652-9E66-E0F08E959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522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82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20/06/2025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33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sycnet.apa.org/doi/10.1016/0005-7967(94)90136-8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672" y="1090682"/>
            <a:ext cx="7142328" cy="32445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/>
              <a:t>L’importanza del supporto psicologico prima e dopo l’intervento</a:t>
            </a:r>
            <a:br>
              <a:rPr lang="it-IT" sz="6000" dirty="0"/>
            </a:br>
            <a:r>
              <a:rPr lang="it-IT" sz="1800" dirty="0"/>
              <a:t>C. Mento</a:t>
            </a:r>
            <a:r>
              <a:rPr lang="it-IT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1800" dirty="0"/>
              <a:t> , C. Lombardo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639" y="4795102"/>
            <a:ext cx="5603812" cy="1890799"/>
          </a:xfrm>
        </p:spPr>
        <p:txBody>
          <a:bodyPr>
            <a:normAutofit fontScale="40000" lnSpcReduction="20000"/>
          </a:bodyPr>
          <a:lstStyle/>
          <a:p>
            <a:r>
              <a:rPr lang="it-IT" sz="2800" b="1" dirty="0">
                <a:solidFill>
                  <a:srgbClr val="007A9F"/>
                </a:solidFill>
              </a:rPr>
              <a:t>Prof.ssa Carmela Mento</a:t>
            </a:r>
          </a:p>
          <a:p>
            <a:r>
              <a:rPr lang="it-IT" sz="2800" b="1" dirty="0">
                <a:solidFill>
                  <a:srgbClr val="007A9F"/>
                </a:solidFill>
              </a:rPr>
              <a:t>Associata di Psicologia Clinica</a:t>
            </a:r>
          </a:p>
          <a:p>
            <a:r>
              <a:rPr lang="it-IT" sz="2800" b="1" dirty="0" err="1">
                <a:solidFill>
                  <a:srgbClr val="007A9F"/>
                </a:solidFill>
              </a:rPr>
              <a:t>Universita’</a:t>
            </a:r>
            <a:r>
              <a:rPr lang="it-IT" sz="2800" b="1" dirty="0">
                <a:solidFill>
                  <a:srgbClr val="007A9F"/>
                </a:solidFill>
              </a:rPr>
              <a:t> degli Studi di Messina</a:t>
            </a:r>
          </a:p>
          <a:p>
            <a:r>
              <a:rPr lang="it-IT" sz="2800" b="1" dirty="0" err="1">
                <a:solidFill>
                  <a:srgbClr val="007A9F"/>
                </a:solidFill>
              </a:rPr>
              <a:t>Unita’</a:t>
            </a:r>
            <a:r>
              <a:rPr lang="it-IT" sz="2800" b="1" dirty="0">
                <a:solidFill>
                  <a:srgbClr val="007A9F"/>
                </a:solidFill>
              </a:rPr>
              <a:t> operativa complessa di Psichiatria</a:t>
            </a:r>
          </a:p>
          <a:p>
            <a:r>
              <a:rPr lang="it-IT" sz="2800" b="1" dirty="0">
                <a:solidFill>
                  <a:srgbClr val="007A9F"/>
                </a:solidFill>
              </a:rPr>
              <a:t>Azienda ospedaliera universitaria  «</a:t>
            </a:r>
            <a:r>
              <a:rPr lang="it-IT" sz="2800" b="1" dirty="0" err="1">
                <a:solidFill>
                  <a:srgbClr val="007A9F"/>
                </a:solidFill>
              </a:rPr>
              <a:t>G.Martino</a:t>
            </a:r>
            <a:r>
              <a:rPr lang="it-IT" sz="2800" b="1" dirty="0">
                <a:solidFill>
                  <a:srgbClr val="007A9F"/>
                </a:solidFill>
              </a:rPr>
              <a:t>» di </a:t>
            </a:r>
            <a:r>
              <a:rPr lang="it-IT" sz="2800" b="1" dirty="0" err="1">
                <a:solidFill>
                  <a:srgbClr val="007A9F"/>
                </a:solidFill>
              </a:rPr>
              <a:t>messina</a:t>
            </a:r>
            <a:endParaRPr lang="it-IT" sz="2800" b="1" dirty="0">
              <a:solidFill>
                <a:srgbClr val="007A9F"/>
              </a:solidFill>
            </a:endParaRPr>
          </a:p>
          <a:p>
            <a:r>
              <a:rPr lang="it-IT" sz="2800" b="1" dirty="0">
                <a:solidFill>
                  <a:srgbClr val="007A9F"/>
                </a:solidFill>
              </a:rPr>
              <a:t>Email: </a:t>
            </a:r>
            <a:r>
              <a:rPr lang="it-IT" sz="2800" b="1" dirty="0">
                <a:solidFill>
                  <a:srgbClr val="007A9F"/>
                </a:solidFill>
                <a:hlinkClick r:id="" action="ppaction://noaction"/>
              </a:rPr>
              <a:t>cmento@unime.it</a:t>
            </a:r>
            <a:r>
              <a:rPr lang="it-IT" sz="2800" b="1" dirty="0">
                <a:solidFill>
                  <a:srgbClr val="007A9F"/>
                </a:solidFill>
              </a:rPr>
              <a:t> </a:t>
            </a:r>
          </a:p>
          <a:p>
            <a:endParaRPr lang="it-IT" sz="2800" b="1" dirty="0">
              <a:solidFill>
                <a:srgbClr val="007A9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52D49F2-FB09-9566-9354-0E98F1BE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86" y="78261"/>
            <a:ext cx="1012421" cy="10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F484C143-2629-FE3A-0806-9D14CEF99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315395"/>
            <a:ext cx="8226144" cy="1142039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</a:pPr>
            <a:r>
              <a:rPr lang="it-IT" altLang="it-IT"/>
              <a:t>FOLLOW UP -1</a:t>
            </a:r>
            <a:br>
              <a:rPr lang="it-IT" altLang="it-IT"/>
            </a:br>
            <a:r>
              <a:rPr lang="it-IT" altLang="it-IT" sz="1814"/>
              <a:t>Le linee guida inoltre raccomandano la valutazione di salute post-operatoria, per la probabilità che insorgano disturbi di natura psicologica </a:t>
            </a:r>
            <a:r>
              <a:rPr lang="it-IT" altLang="it-IT" sz="1814" u="sng"/>
              <a:t>dopo</a:t>
            </a:r>
            <a:r>
              <a:rPr lang="it-IT" altLang="it-IT" sz="1814"/>
              <a:t> l'intervento</a:t>
            </a:r>
          </a:p>
        </p:txBody>
      </p:sp>
      <p:graphicFrame>
        <p:nvGraphicFramePr>
          <p:cNvPr id="14338" name="Group 2">
            <a:extLst>
              <a:ext uri="{FF2B5EF4-FFF2-40B4-BE49-F238E27FC236}">
                <a16:creationId xmlns:a16="http://schemas.microsoft.com/office/drawing/2014/main" id="{845D813E-1A60-E207-553C-FB6871F14B35}"/>
              </a:ext>
            </a:extLst>
          </p:cNvPr>
          <p:cNvGraphicFramePr>
            <a:graphicFrameLocks noGrp="1"/>
          </p:cNvGraphicFramePr>
          <p:nvPr/>
        </p:nvGraphicFramePr>
        <p:xfrm>
          <a:off x="2880143" y="2011892"/>
          <a:ext cx="6773032" cy="3701188"/>
        </p:xfrm>
        <a:graphic>
          <a:graphicData uri="http://schemas.openxmlformats.org/drawingml/2006/table">
            <a:tbl>
              <a:tblPr/>
              <a:tblGrid>
                <a:gridCol w="3391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5793">
                <a:tc grid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Rivalutazione psicologica a mesi 6</a:t>
                      </a:r>
                    </a:p>
                  </a:txBody>
                  <a:tcPr marL="81646" marR="81646" marT="186480" marB="42456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39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Assenza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di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disturbi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post-intervento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&gt; Rivalutazione a mesi 12</a:t>
                      </a:r>
                    </a:p>
                  </a:txBody>
                  <a:tcPr marL="81646" marR="81646" marT="154769" marB="42456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Insorgenza di Disturbi 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Post-intervento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(Es. ADP, depressione, disturbo ossessivo-compulsivo)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&gt; Inserimento in gruppi di Psicoterapia post-intervento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46" marR="81646" marT="197519" marB="42456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A0906A10-09F0-F17E-BD77-9F68065E4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17464"/>
            <a:ext cx="8226144" cy="133646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</a:pPr>
            <a:r>
              <a:rPr lang="it-IT" altLang="it-IT"/>
              <a:t>FOLLOW UP – 2</a:t>
            </a:r>
            <a:br>
              <a:rPr lang="it-IT" altLang="it-IT"/>
            </a:br>
            <a:br>
              <a:rPr lang="it-IT" altLang="it-IT" sz="1814"/>
            </a:br>
            <a:r>
              <a:rPr lang="it-IT" altLang="it-IT" sz="1814"/>
              <a:t>A 12-18 mesi dall'inizio del percorso l'obiettivo finale diventa </a:t>
            </a:r>
            <a:br>
              <a:rPr lang="it-IT" altLang="it-IT" sz="1814"/>
            </a:br>
            <a:r>
              <a:rPr lang="it-IT" altLang="it-IT" sz="1814"/>
              <a:t>il </a:t>
            </a:r>
            <a:r>
              <a:rPr lang="it-IT" altLang="it-IT" sz="1814" u="sng"/>
              <a:t>mantenimento</a:t>
            </a:r>
            <a:r>
              <a:rPr lang="it-IT" altLang="it-IT" sz="1814"/>
              <a:t> del peso, della stabilità emotiva e della qualità di vita raggiunte</a:t>
            </a:r>
          </a:p>
        </p:txBody>
      </p:sp>
      <p:graphicFrame>
        <p:nvGraphicFramePr>
          <p:cNvPr id="15362" name="Group 2">
            <a:extLst>
              <a:ext uri="{FF2B5EF4-FFF2-40B4-BE49-F238E27FC236}">
                <a16:creationId xmlns:a16="http://schemas.microsoft.com/office/drawing/2014/main" id="{2CD84DE4-2F18-2722-3346-6D151C593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90122"/>
              </p:ext>
            </p:extLst>
          </p:nvPr>
        </p:nvGraphicFramePr>
        <p:xfrm>
          <a:off x="4170496" y="1843395"/>
          <a:ext cx="7559354" cy="4450067"/>
        </p:xfrm>
        <a:graphic>
          <a:graphicData uri="http://schemas.openxmlformats.org/drawingml/2006/table">
            <a:tbl>
              <a:tblPr/>
              <a:tblGrid>
                <a:gridCol w="3192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662">
                <a:tc grid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Rivalutazione psicologica a 12 mesi</a:t>
                      </a:r>
                    </a:p>
                  </a:txBody>
                  <a:tcPr marL="81646" marR="81646" marT="186480" marB="42456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40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Assenza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di ricadute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342900" marR="0" lvl="0" indent="-34290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/>
                        <a:buChar char="Ø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Inserimento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 gruppi di supporto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psicoeducazionale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&gt;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Follow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up a 3 anni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 a 5 anni</a:t>
                      </a:r>
                    </a:p>
                  </a:txBody>
                  <a:tcPr marL="81646" marR="81646" marT="197519" marB="42456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Insorgenza di Disturbi Psichiatrici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Post-intervento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Resistenti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&gt;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Transcranial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Magnetic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Stimulation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(TMS) trattamento di stimolazione profonda per il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craving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&gt;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Neurofeedback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potenziamento del ritmo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alpha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46" marR="81646" marT="197519" marB="42456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F289F19D-27C7-9560-1D7A-82AC8DB1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5" y="2678585"/>
            <a:ext cx="3682679" cy="29078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 idx="4294967295"/>
          </p:nvPr>
        </p:nvSpPr>
        <p:spPr>
          <a:xfrm>
            <a:off x="6233359" y="680890"/>
            <a:ext cx="4911446" cy="15089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L'immagine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corporea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cambia subito dopo la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chirurgia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riduzione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del peso, non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coincidono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una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nuova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immagine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mentale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magro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ideale</a:t>
            </a:r>
            <a:r>
              <a:rPr lang="en-US" sz="1800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7" name="PlaceHolder 2"/>
          <p:cNvSpPr>
            <a:spLocks noGrp="1"/>
          </p:cNvSpPr>
          <p:nvPr>
            <p:ph idx="4294967295"/>
          </p:nvPr>
        </p:nvSpPr>
        <p:spPr>
          <a:xfrm>
            <a:off x="6664246" y="3242798"/>
            <a:ext cx="4703818" cy="31914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tabLst>
                <a:tab pos="0" algn="l"/>
              </a:tabLst>
            </a:pPr>
            <a:endParaRPr lang="en-US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0" algn="l"/>
              </a:tabLst>
            </a:pP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Paradosso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obeso</a:t>
            </a:r>
            <a:endParaRPr lang="en-US" sz="1800" b="1" spc="-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Errata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concezione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dell’immagine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corporea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0" algn="l"/>
              </a:tabLst>
            </a:pP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Ridotta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autostima</a:t>
            </a:r>
            <a:endParaRPr lang="en-US" sz="1800" b="1" spc="-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Difficoltà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aree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funzionali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quella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relazionale</a:t>
            </a:r>
            <a:r>
              <a:rPr lang="en-US" sz="1800" b="1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b="1" spc="-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endParaRPr lang="en-US" sz="1800" b="1" spc="-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endParaRPr lang="en-US" spc="-1" dirty="0"/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DAE2E3AD-3441-48A2-B256-0C619BC20077}"/>
              </a:ext>
            </a:extLst>
          </p:cNvPr>
          <p:cNvSpPr/>
          <p:nvPr/>
        </p:nvSpPr>
        <p:spPr>
          <a:xfrm>
            <a:off x="8689082" y="2328361"/>
            <a:ext cx="327073" cy="77588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04AA7A-7B4F-A71F-9CD9-E5295CDC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72" y="370284"/>
            <a:ext cx="4426080" cy="261541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EC48117-3E6E-6041-6345-1BDC470A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564" y="3244188"/>
            <a:ext cx="2378632" cy="33318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FDCC1-08B0-2BA2-963F-3929A21FE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17" y="289278"/>
            <a:ext cx="8683552" cy="1152121"/>
          </a:xfrm>
        </p:spPr>
        <p:txBody>
          <a:bodyPr rtlCol="0">
            <a:normAutofit/>
          </a:bodyPr>
          <a:lstStyle/>
          <a:p>
            <a:pPr defTabSz="914406">
              <a:defRPr/>
            </a:pPr>
            <a:r>
              <a:rPr lang="it-IT" sz="3629" i="1" dirty="0">
                <a:solidFill>
                  <a:srgbClr val="3A5593"/>
                </a:solidFill>
              </a:rPr>
              <a:t>Psicoterapia </a:t>
            </a:r>
            <a:r>
              <a:rPr lang="it-IT" sz="3629" i="1" dirty="0" err="1">
                <a:solidFill>
                  <a:srgbClr val="3A5593"/>
                </a:solidFill>
              </a:rPr>
              <a:t>pre</a:t>
            </a:r>
            <a:r>
              <a:rPr lang="it-IT" sz="3629" i="1" dirty="0">
                <a:solidFill>
                  <a:srgbClr val="3A5593"/>
                </a:solidFill>
              </a:rPr>
              <a:t> e post chirurgia bariatrica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AEA2BA-38DD-3A01-EF0E-7654ED8E9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5" y="1753000"/>
            <a:ext cx="10552331" cy="4968522"/>
          </a:xfrm>
        </p:spPr>
        <p:txBody>
          <a:bodyPr rtlCol="0">
            <a:normAutofit/>
          </a:bodyPr>
          <a:lstStyle/>
          <a:p>
            <a:pPr marL="0" indent="0" algn="just" defTabSz="914406">
              <a:spcAft>
                <a:spcPts val="0"/>
              </a:spcAft>
              <a:buNone/>
              <a:defRPr/>
            </a:pPr>
            <a:r>
              <a:rPr lang="it-IT" sz="2631" dirty="0">
                <a:solidFill>
                  <a:schemeClr val="tx1"/>
                </a:solidFill>
              </a:rPr>
              <a:t>Quale ruolo giocano in questo contesto </a:t>
            </a:r>
            <a:r>
              <a:rPr lang="it-IT" sz="2631" b="1" dirty="0">
                <a:solidFill>
                  <a:schemeClr val="tx1"/>
                </a:solidFill>
              </a:rPr>
              <a:t>i fattori psicologici </a:t>
            </a:r>
            <a:r>
              <a:rPr lang="it-IT" sz="2631" dirty="0">
                <a:solidFill>
                  <a:schemeClr val="tx1"/>
                </a:solidFill>
              </a:rPr>
              <a:t>prima e dopo la chirurgia?</a:t>
            </a:r>
          </a:p>
          <a:p>
            <a:pPr algn="just" defTabSz="914406">
              <a:spcAft>
                <a:spcPts val="0"/>
              </a:spcAft>
              <a:defRPr/>
            </a:pPr>
            <a:endParaRPr lang="it-IT" sz="1996" dirty="0">
              <a:solidFill>
                <a:schemeClr val="tx1"/>
              </a:solidFill>
            </a:endParaRPr>
          </a:p>
          <a:p>
            <a:pPr marL="342867" indent="-342867" algn="just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177" dirty="0">
                <a:solidFill>
                  <a:schemeClr val="tx1"/>
                </a:solidFill>
              </a:rPr>
              <a:t>È importante sottolineare come </a:t>
            </a:r>
            <a:r>
              <a:rPr lang="it-IT" sz="2177" u="sng" dirty="0">
                <a:solidFill>
                  <a:srgbClr val="FF0000"/>
                </a:solidFill>
              </a:rPr>
              <a:t>gli aspetti emotivi abbiano un “peso” fondamentale nella riuscita dell’intervento e mantenimento del calo ponderale</a:t>
            </a:r>
            <a:r>
              <a:rPr lang="it-IT" sz="2177" dirty="0">
                <a:solidFill>
                  <a:schemeClr val="tx1"/>
                </a:solidFill>
              </a:rPr>
              <a:t>; </a:t>
            </a:r>
          </a:p>
          <a:p>
            <a:pPr marL="342867" indent="-342867" algn="just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177" dirty="0">
                <a:solidFill>
                  <a:schemeClr val="tx1"/>
                </a:solidFill>
              </a:rPr>
              <a:t>A volte, affidarsi ai ferri chirurgici piuttosto che alla psicoterapia può apparire come la “soluzione” per chi vuole non vedere e non conoscere le cause del problema e le sue correlazioni con gli aspetti psicologici, spesso primari (dal paziente che si </a:t>
            </a:r>
            <a:r>
              <a:rPr lang="it-IT" sz="2177" dirty="0" err="1">
                <a:solidFill>
                  <a:schemeClr val="tx1"/>
                </a:solidFill>
              </a:rPr>
              <a:t>iper</a:t>
            </a:r>
            <a:r>
              <a:rPr lang="it-IT" sz="2177" dirty="0">
                <a:solidFill>
                  <a:schemeClr val="tx1"/>
                </a:solidFill>
              </a:rPr>
              <a:t>-alimenta per gestire stati emotivi particolari, a quello che “utilizza” la barriera protettiva di adipe come meccanismo difensivo o, ancora, ad un individuo in cui lo stato di obesità sia funzionale a determinati “vantaggi” affettivi).</a:t>
            </a:r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996" dirty="0"/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996" dirty="0"/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996" dirty="0"/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996" dirty="0"/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996" dirty="0"/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996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B44D47-48DF-FF65-4660-B0C02008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267" y="65238"/>
            <a:ext cx="2857500" cy="1600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9AC15D-01AA-3E9D-816E-5AA71CD3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517" y="5742284"/>
            <a:ext cx="428625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7704CA78-99AC-9A7B-8BD1-DEAE62F38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6144" cy="114204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</a:pPr>
            <a:r>
              <a:rPr lang="it-IT" altLang="it-IT"/>
              <a:t>Dati relativi all'U.O.C. di Psichiatria</a:t>
            </a:r>
            <a:br>
              <a:rPr lang="it-IT" altLang="it-IT"/>
            </a:br>
            <a:r>
              <a:rPr lang="it-IT" altLang="it-IT"/>
              <a:t>A.O.U. “G.Martino” Messina 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9586559-CA70-279E-577A-8DFCD4640EB4}"/>
              </a:ext>
            </a:extLst>
          </p:cNvPr>
          <p:cNvGraphicFramePr>
            <a:graphicFrameLocks noGrp="1"/>
          </p:cNvGraphicFramePr>
          <p:nvPr/>
        </p:nvGraphicFramePr>
        <p:xfrm>
          <a:off x="2698684" y="2122784"/>
          <a:ext cx="6641977" cy="3944613"/>
        </p:xfrm>
        <a:graphic>
          <a:graphicData uri="http://schemas.openxmlformats.org/drawingml/2006/table">
            <a:tbl>
              <a:tblPr/>
              <a:tblGrid>
                <a:gridCol w="6641977">
                  <a:extLst>
                    <a:ext uri="{9D8B030D-6E8A-4147-A177-3AD203B41FA5}">
                      <a16:colId xmlns:a16="http://schemas.microsoft.com/office/drawing/2014/main" val="2568741232"/>
                    </a:ext>
                  </a:extLst>
                </a:gridCol>
              </a:tblGrid>
              <a:tr h="1110357">
                <a:tc>
                  <a:txBody>
                    <a:bodyPr/>
                    <a:lstStyle>
                      <a:lvl1pPr defTabSz="912813" eaLnBrk="0"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455613" defTabSz="912813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912813" defTabSz="912813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370013" defTabSz="912813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1827213" defTabSz="912813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2844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7416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1988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6560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146 </a:t>
                      </a: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pazienti con obesità</a:t>
                      </a:r>
                    </a:p>
                  </a:txBody>
                  <a:tcPr marL="82953" marR="82953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43354"/>
                  </a:ext>
                </a:extLst>
              </a:tr>
              <a:tr h="872732">
                <a:tc>
                  <a:txBody>
                    <a:bodyPr/>
                    <a:lstStyle>
                      <a:lvl1pPr defTabSz="912813" eaLnBrk="0"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455613" defTabSz="912813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912813" defTabSz="912813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370013" defTabSz="912813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1827213" defTabSz="912813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2844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7416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1988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6560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98 Femmine (67.1%) e 48 Maschi (32.9%)</a:t>
                      </a:r>
                    </a:p>
                  </a:txBody>
                  <a:tcPr marL="82953" marR="82953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97440"/>
                  </a:ext>
                </a:extLst>
              </a:tr>
              <a:tr h="1088754"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455613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912813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370013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1827213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284413" indent="-2270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741613" indent="-2270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198813" indent="-2270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656013" indent="-2270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Di età compresa fra i 18 e i 62 anni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(M=40.31; DS=10.60)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2953" marR="82953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3790"/>
                  </a:ext>
                </a:extLst>
              </a:tr>
              <a:tr h="872732">
                <a:tc>
                  <a:txBody>
                    <a:bodyPr/>
                    <a:lstStyle>
                      <a:lvl1pPr defTabSz="912813" eaLnBrk="0"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455613" defTabSz="912813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912813" defTabSz="912813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370013" defTabSz="912813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1827213" defTabSz="912813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2844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7416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1988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656013" indent="-227013" defTabSz="91281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BMI range = min. 29.75 max. di 66.48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(M=43.52; DS=6.21)</a:t>
                      </a:r>
                    </a:p>
                  </a:txBody>
                  <a:tcPr marL="82953" marR="82953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0195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69136F1-1359-99CB-EBFC-1A4965405C1F}"/>
              </a:ext>
            </a:extLst>
          </p:cNvPr>
          <p:cNvGraphicFramePr>
            <a:graphicFrameLocks noGrp="1"/>
          </p:cNvGraphicFramePr>
          <p:nvPr/>
        </p:nvGraphicFramePr>
        <p:xfrm>
          <a:off x="2569070" y="946180"/>
          <a:ext cx="7010656" cy="491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967">
                <a:tc gridSpan="2">
                  <a:txBody>
                    <a:bodyPr/>
                    <a:lstStyle/>
                    <a:p>
                      <a:pPr algn="ctr"/>
                      <a:r>
                        <a:rPr lang="it-IT" sz="2500" dirty="0"/>
                        <a:t>Dei 146</a:t>
                      </a:r>
                      <a:r>
                        <a:rPr lang="it-IT" sz="2500" baseline="0" dirty="0"/>
                        <a:t> pazienti valutati con gli strumenti psicologici e il colloquio</a:t>
                      </a:r>
                    </a:p>
                  </a:txBody>
                  <a:tcPr marL="82946" marR="82946" marT="41475" marB="4147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29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105 </a:t>
                      </a:r>
                      <a:r>
                        <a:rPr lang="it-IT" sz="1800" dirty="0"/>
                        <a:t>sono stati ritenuti idonei all’intervento di chirurgia</a:t>
                      </a:r>
                    </a:p>
                  </a:txBody>
                  <a:tcPr marL="82946" marR="82946" marT="41475" marB="4147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967">
                <a:tc gridSpan="2">
                  <a:txBody>
                    <a:bodyPr/>
                    <a:lstStyle/>
                    <a:p>
                      <a:pPr algn="ctr"/>
                      <a:r>
                        <a:rPr lang="it-IT" sz="2200" baseline="0" dirty="0"/>
                        <a:t>10</a:t>
                      </a:r>
                      <a:r>
                        <a:rPr lang="it-IT" sz="1800" baseline="0" dirty="0"/>
                        <a:t> sono risultati positivi alla valutazione delle abbuffate (</a:t>
                      </a:r>
                      <a:r>
                        <a:rPr lang="it-IT" sz="1800" baseline="0" dirty="0" err="1"/>
                        <a:t>Binge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Eating</a:t>
                      </a:r>
                      <a:r>
                        <a:rPr lang="it-IT" sz="1800" baseline="0" dirty="0"/>
                        <a:t>) e sono stati immediatamente presi in carico in psicoterapia individuale </a:t>
                      </a:r>
                      <a:r>
                        <a:rPr lang="it-IT" sz="1800" baseline="0" dirty="0" err="1"/>
                        <a:t>pre</a:t>
                      </a:r>
                      <a:r>
                        <a:rPr lang="it-IT" sz="1800" baseline="0" dirty="0"/>
                        <a:t>-intervento</a:t>
                      </a:r>
                      <a:endParaRPr lang="it-IT" sz="1800" dirty="0"/>
                    </a:p>
                  </a:txBody>
                  <a:tcPr marL="82946" marR="82946" marT="41475" marB="4147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52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12 </a:t>
                      </a:r>
                      <a:r>
                        <a:rPr lang="it-IT" sz="1800" dirty="0"/>
                        <a:t>con tratti d’ansia e depressione di grado</a:t>
                      </a:r>
                      <a:r>
                        <a:rPr lang="it-IT" sz="1800" baseline="0" dirty="0"/>
                        <a:t> lieve</a:t>
                      </a:r>
                      <a:endParaRPr lang="it-IT" sz="1800" dirty="0"/>
                    </a:p>
                  </a:txBody>
                  <a:tcPr marL="82946" marR="82946" marT="41475" marB="41475"/>
                </a:tc>
                <a:tc rowSpan="3"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  <a:p>
                      <a:pPr algn="ctr"/>
                      <a:r>
                        <a:rPr lang="it-IT" sz="1800" dirty="0"/>
                        <a:t>Sono stati inseriti nelle liste di psicoterapia individuale e</a:t>
                      </a:r>
                      <a:r>
                        <a:rPr lang="it-IT" sz="1800" baseline="0" dirty="0"/>
                        <a:t> monitorati a 6 e 12 mesi</a:t>
                      </a:r>
                      <a:endParaRPr lang="it-IT" sz="1800" dirty="0"/>
                    </a:p>
                  </a:txBody>
                  <a:tcPr marL="82946" marR="82946" marT="41475" marB="414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29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14</a:t>
                      </a:r>
                      <a:r>
                        <a:rPr lang="it-IT" sz="1800" dirty="0"/>
                        <a:t> con moderata depressione</a:t>
                      </a:r>
                    </a:p>
                  </a:txBody>
                  <a:tcPr marL="82946" marR="82946" marT="41475" marB="41475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52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5</a:t>
                      </a:r>
                      <a:r>
                        <a:rPr lang="it-IT" sz="1800" dirty="0"/>
                        <a:t> con ansia di tratto superiore alla norma</a:t>
                      </a:r>
                    </a:p>
                  </a:txBody>
                  <a:tcPr marL="82946" marR="82946" marT="41475" marB="41475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C0D5189-FD3D-C62E-9EB0-3A8B37D6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00" t="23431" r="7155" b="39931"/>
          <a:stretch/>
        </p:blipFill>
        <p:spPr>
          <a:xfrm>
            <a:off x="1072055" y="-1"/>
            <a:ext cx="10720552" cy="1876097"/>
          </a:xfrm>
          <a:prstGeom prst="rect">
            <a:avLst/>
          </a:prstGeom>
          <a:noFill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16E39CB-5CE9-D225-4B36-5B5BD97B26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084" t="22315" r="16150" b="5759"/>
          <a:stretch/>
        </p:blipFill>
        <p:spPr>
          <a:xfrm>
            <a:off x="2215322" y="1907627"/>
            <a:ext cx="8434017" cy="4824249"/>
          </a:xfrm>
          <a:prstGeom prst="rect">
            <a:avLst/>
          </a:prstGeom>
          <a:noFill/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86846C4B-CC54-BA33-7907-8C05B8627CCD}"/>
              </a:ext>
            </a:extLst>
          </p:cNvPr>
          <p:cNvSpPr/>
          <p:nvPr/>
        </p:nvSpPr>
        <p:spPr>
          <a:xfrm>
            <a:off x="2074460" y="4804012"/>
            <a:ext cx="8679976" cy="12282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81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4683" y="0"/>
            <a:ext cx="4526280" cy="3227514"/>
          </a:xfrm>
        </p:spPr>
        <p:txBody>
          <a:bodyPr/>
          <a:lstStyle/>
          <a:p>
            <a:r>
              <a:rPr lang="it-IT" dirty="0"/>
              <a:t>      Grazie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D12C8A-E87F-53C7-0A30-4E6344BBB06D}"/>
              </a:ext>
            </a:extLst>
          </p:cNvPr>
          <p:cNvSpPr txBox="1"/>
          <p:nvPr/>
        </p:nvSpPr>
        <p:spPr>
          <a:xfrm>
            <a:off x="6624069" y="4429691"/>
            <a:ext cx="61278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Ambulatorio</a:t>
            </a:r>
            <a:r>
              <a:rPr lang="fr-FR" b="1" dirty="0"/>
              <a:t> di </a:t>
            </a:r>
            <a:r>
              <a:rPr lang="fr-FR" b="1" dirty="0" err="1"/>
              <a:t>Psicologia</a:t>
            </a:r>
            <a:r>
              <a:rPr lang="fr-FR" b="1" dirty="0"/>
              <a:t> </a:t>
            </a:r>
            <a:r>
              <a:rPr lang="fr-FR" b="1" dirty="0" err="1"/>
              <a:t>Clinica</a:t>
            </a:r>
            <a:r>
              <a:rPr lang="fr-FR" b="1" dirty="0"/>
              <a:t> UOC </a:t>
            </a:r>
            <a:r>
              <a:rPr lang="fr-FR" b="1" dirty="0" err="1"/>
              <a:t>Psichiatria</a:t>
            </a:r>
            <a:endParaRPr lang="fr-FR" b="1" dirty="0"/>
          </a:p>
          <a:p>
            <a:r>
              <a:rPr lang="fr-FR" b="1" dirty="0" err="1"/>
              <a:t>Policlinico</a:t>
            </a:r>
            <a:r>
              <a:rPr lang="fr-FR" b="1" dirty="0"/>
              <a:t> </a:t>
            </a:r>
            <a:r>
              <a:rPr lang="fr-FR" b="1" dirty="0" err="1"/>
              <a:t>Universitario</a:t>
            </a:r>
            <a:r>
              <a:rPr lang="fr-FR" b="1" dirty="0"/>
              <a:t> di Messina</a:t>
            </a:r>
          </a:p>
          <a:p>
            <a:r>
              <a:rPr lang="fr-FR" b="1" dirty="0"/>
              <a:t>Email: cmento@unime.it </a:t>
            </a:r>
          </a:p>
          <a:p>
            <a:br>
              <a:rPr lang="fr-FR" b="1" dirty="0"/>
            </a:br>
            <a:r>
              <a:rPr lang="fr-FR" b="1" dirty="0"/>
              <a:t>Phone: +39 0902212975 </a:t>
            </a:r>
          </a:p>
          <a:p>
            <a:r>
              <a:rPr lang="fr-FR" b="1" dirty="0"/>
              <a:t>Mobile: +39 3335686096</a:t>
            </a:r>
            <a:br>
              <a:rPr lang="fr-FR" b="1" dirty="0"/>
            </a:br>
            <a:r>
              <a:rPr lang="fr-FR" b="1" dirty="0" err="1"/>
              <a:t>Website</a:t>
            </a:r>
            <a:r>
              <a:rPr lang="fr-FR" b="1" dirty="0"/>
              <a:t>: http://portale.unime.it/carmelamento/</a:t>
            </a:r>
          </a:p>
          <a:p>
            <a:r>
              <a:rPr lang="fr-FR" b="1" dirty="0"/>
              <a:t>Instagram     </a:t>
            </a:r>
            <a:r>
              <a:rPr lang="fr-FR" b="1" dirty="0" err="1"/>
              <a:t>carmela_mento</a:t>
            </a:r>
            <a:r>
              <a:rPr lang="fr-FR" b="1" dirty="0"/>
              <a:t> 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9BBD6EB-E31E-57C3-C577-3B60935EB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15075" y="4309707"/>
            <a:ext cx="5379350" cy="2548293"/>
          </a:xfrm>
          <a:prstGeom prst="roundRect">
            <a:avLst/>
          </a:prstGeom>
          <a:noFill/>
          <a:ln>
            <a:solidFill>
              <a:srgbClr val="7D76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03E70642-5021-ED81-36AB-946F7FD37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172" y="512695"/>
            <a:ext cx="8227584" cy="585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Dr. : “ Secondo lei perchè ha problemi di peso?”</a:t>
            </a: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Pz. : “Dottoressa, io sinceramente non capisco! Ingrasso ma non so perchè! Ingrasso anche con un bicchiere d'acqua!”</a:t>
            </a: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Mara, 45 anni</a:t>
            </a:r>
          </a:p>
          <a:p>
            <a:pPr algn="ctr" eaLnBrk="1">
              <a:buClrTx/>
              <a:buFontTx/>
              <a:buNone/>
            </a:pPr>
            <a:endParaRPr lang="it-IT" altLang="it-IT" sz="2177" i="1">
              <a:solidFill>
                <a:srgbClr val="000000"/>
              </a:solidFill>
            </a:endParaRPr>
          </a:p>
          <a:p>
            <a:pPr algn="ctr" eaLnBrk="1">
              <a:buClrTx/>
              <a:buFontTx/>
              <a:buNone/>
            </a:pPr>
            <a:endParaRPr lang="it-IT" altLang="it-IT" sz="2177" i="1">
              <a:solidFill>
                <a:srgbClr val="000000"/>
              </a:solidFill>
            </a:endParaRP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Dr. : “Ha mai provato a fare una dieta?”</a:t>
            </a: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Pz. : “ Sinceramente, sapendo che farò l'intervento...</a:t>
            </a: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 chi me lo fa fare?!”</a:t>
            </a: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Valeria, 23 anni</a:t>
            </a:r>
          </a:p>
          <a:p>
            <a:pPr algn="ctr" eaLnBrk="1">
              <a:buClrTx/>
              <a:buFontTx/>
              <a:buNone/>
            </a:pPr>
            <a:endParaRPr lang="it-IT" altLang="it-IT" sz="2177" i="1">
              <a:solidFill>
                <a:srgbClr val="000000"/>
              </a:solidFill>
            </a:endParaRP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Dr. : “Lei ha detto di riconoscere che fatica a controllare il proprio comportamento alimentare, cosa le fa pensare che dopo l'intervento ci riuscirà?”</a:t>
            </a: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Pz: “Dopo l'intervento sarà diverso”  </a:t>
            </a:r>
          </a:p>
          <a:p>
            <a:pPr algn="ctr" eaLnBrk="1">
              <a:buClrTx/>
              <a:buFontTx/>
              <a:buNone/>
            </a:pPr>
            <a:r>
              <a:rPr lang="it-IT" altLang="it-IT" sz="2177" i="1">
                <a:solidFill>
                  <a:srgbClr val="000000"/>
                </a:solidFill>
              </a:rPr>
              <a:t>Matteo, 39 anni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alute mentale pre-operatoria"/>
          <p:cNvSpPr txBox="1">
            <a:spLocks noGrp="1"/>
          </p:cNvSpPr>
          <p:nvPr>
            <p:ph type="title"/>
          </p:nvPr>
        </p:nvSpPr>
        <p:spPr>
          <a:xfrm>
            <a:off x="268014" y="1885125"/>
            <a:ext cx="3893020" cy="2093975"/>
          </a:xfrm>
        </p:spPr>
        <p:txBody>
          <a:bodyPr anchor="ctr">
            <a:normAutofit/>
          </a:bodyPr>
          <a:lstStyle>
            <a:lvl1pPr defTabSz="319881">
              <a:defRPr sz="3850" spc="-80"/>
            </a:lvl1pPr>
          </a:lstStyle>
          <a:p>
            <a:r>
              <a:rPr lang="it-IT" sz="4400" dirty="0"/>
              <a:t>Salute mentale </a:t>
            </a:r>
            <a:r>
              <a:rPr lang="it-IT" sz="4400" dirty="0" err="1"/>
              <a:t>pre</a:t>
            </a:r>
            <a:r>
              <a:rPr lang="it-IT" sz="4400" dirty="0"/>
              <a:t>-operatoria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34D6BE-29DF-5BF1-BB0C-21DB07949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26" t="30299" r="38142" b="19508"/>
          <a:stretch/>
        </p:blipFill>
        <p:spPr>
          <a:xfrm>
            <a:off x="4698467" y="713883"/>
            <a:ext cx="7504532" cy="475823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 idx="4294967295"/>
          </p:nvPr>
        </p:nvSpPr>
        <p:spPr>
          <a:xfrm>
            <a:off x="4575855" y="98747"/>
            <a:ext cx="5627158" cy="959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n-US" b="1" i="1" strike="noStrike" spc="-1" dirty="0">
                <a:solidFill>
                  <a:srgbClr val="3A55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image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B5E0DA4-1EAA-4BDF-BB5E-6325B7350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5" r="17831" b="-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113" name="PlaceHolder 2"/>
          <p:cNvSpPr>
            <a:spLocks noGrp="1"/>
          </p:cNvSpPr>
          <p:nvPr>
            <p:ph idx="4294967295"/>
          </p:nvPr>
        </p:nvSpPr>
        <p:spPr>
          <a:xfrm>
            <a:off x="3502856" y="1156572"/>
            <a:ext cx="8539089" cy="545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L'immagine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corporea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un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costrutto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complesso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rappresentazioni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cognitive,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affettive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psicologiche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derivare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molti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complessi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generare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soddisfazione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insoddisfazione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insoddisfatti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aspetto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fisico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percezione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errata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immagine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corporea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sperimentano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emozioni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negative</a:t>
            </a:r>
            <a:r>
              <a:rPr lang="en-US" sz="2400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</a:t>
            </a:r>
            <a:r>
              <a:rPr lang="en-US" sz="2400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rabbia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colpa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vergogna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umore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depresso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ansia</a:t>
            </a:r>
            <a:r>
              <a:rPr lang="en-US" sz="2400" b="0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0" algn="l"/>
              </a:tabLst>
            </a:pPr>
            <a:endParaRPr lang="en-US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100" i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Ref. </a:t>
            </a:r>
            <a:r>
              <a:rPr lang="en-US" sz="1100" i="1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Ivzaj</a:t>
            </a:r>
            <a:r>
              <a:rPr lang="en-US" sz="1100" i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V., &amp; Grilo, C. M. (2018). The complexity of body image following bariatric surgery: a systematic review of the literature. Obesity reviews, 19(8), 1116-1140.</a:t>
            </a:r>
          </a:p>
          <a:p>
            <a:pPr marL="0" indent="0" algn="r">
              <a:lnSpc>
                <a:spcPct val="120000"/>
              </a:lnSpc>
              <a:buNone/>
              <a:tabLst>
                <a:tab pos="0" algn="l"/>
              </a:tabLst>
            </a:pP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Bosc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L., Mathias, F., 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Monsaingeon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Gronnier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Pupier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E., &amp; Gatta-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Cherifi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B. (2022). Long-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body image after 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surgery: An 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it-IT" sz="11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study. PLoS One, 17(12), e0276167.</a:t>
            </a:r>
            <a:endParaRPr lang="en-US" sz="1100" i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n-US" sz="1400" b="0" strike="noStrike" spc="-1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idx="4294967295"/>
          </p:nvPr>
        </p:nvSpPr>
        <p:spPr>
          <a:xfrm>
            <a:off x="140677" y="360363"/>
            <a:ext cx="11830929" cy="5672137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200" b="1" i="1" strike="noStrike" spc="-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Componenti immagine corporea </a:t>
            </a:r>
            <a:endParaRPr lang="it-IT" sz="3200" b="1" i="1" strike="noStrike" spc="-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000" b="1" strike="noStrike" spc="-1" dirty="0">
                <a:solidFill>
                  <a:schemeClr val="bg2"/>
                </a:solidFill>
                <a:latin typeface="Times New Roman"/>
                <a:ea typeface="Times New Roman"/>
              </a:rPr>
              <a:t>Percettiva:</a:t>
            </a:r>
            <a:r>
              <a:rPr lang="it-IT" sz="20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  <a:t> descrive il modo in cui l'individuo percepisce il proprio corpo</a:t>
            </a:r>
            <a:endParaRPr lang="it-IT" sz="2000" b="0" strike="noStrike" spc="-1" dirty="0">
              <a:solidFill>
                <a:schemeClr val="tx1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000" b="1" strike="noStrike" spc="-1" dirty="0">
                <a:solidFill>
                  <a:schemeClr val="bg2"/>
                </a:solidFill>
                <a:latin typeface="Times New Roman"/>
                <a:ea typeface="Times New Roman"/>
              </a:rPr>
              <a:t>Psicologica:</a:t>
            </a:r>
            <a:r>
              <a:rPr lang="it-IT" sz="20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  <a:t> si riferisce al modo in cui pensiamo al nostro corpo, coinvolge una parte esperienziale</a:t>
            </a:r>
            <a:endParaRPr lang="it-IT" sz="2000" b="0" strike="noStrike" spc="-1" dirty="0">
              <a:solidFill>
                <a:schemeClr val="tx1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000" b="1" strike="noStrike" spc="-1" dirty="0">
                <a:solidFill>
                  <a:schemeClr val="bg2"/>
                </a:solidFill>
                <a:latin typeface="Times New Roman"/>
                <a:ea typeface="Times New Roman"/>
              </a:rPr>
              <a:t>Affettiva:</a:t>
            </a:r>
            <a:r>
              <a:rPr lang="it-IT" sz="20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  <a:t> riguarda il sentimento che proviamo per il nostro corpo</a:t>
            </a:r>
            <a:endParaRPr lang="it-IT" sz="2000" b="0" strike="noStrike" spc="-1" dirty="0">
              <a:solidFill>
                <a:schemeClr val="tx1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000" b="1" strike="noStrike" spc="-1" dirty="0">
                <a:solidFill>
                  <a:schemeClr val="bg2"/>
                </a:solidFill>
                <a:latin typeface="Times New Roman"/>
                <a:ea typeface="Times New Roman"/>
              </a:rPr>
              <a:t>Comportamentale:</a:t>
            </a:r>
            <a:r>
              <a:rPr lang="it-IT" sz="20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  <a:t> si riferisce al modo in cui “trattiamo” il nostro corpo attraverso ad esempio l'alimentazione, l'esercizio fisico, la chirurgia plastica (</a:t>
            </a:r>
            <a:r>
              <a:rPr lang="it-IT" sz="2000" b="0" strike="noStrike" spc="-1" dirty="0" err="1">
                <a:solidFill>
                  <a:schemeClr val="tx1"/>
                </a:solidFill>
                <a:latin typeface="Times New Roman"/>
                <a:ea typeface="Times New Roman"/>
              </a:rPr>
              <a:t>Slade</a:t>
            </a:r>
            <a:r>
              <a:rPr lang="it-IT" sz="20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  <a:t>, 1994).</a:t>
            </a:r>
            <a:endParaRPr lang="it-IT" sz="2000" b="0" strike="noStrike" spc="-1" dirty="0">
              <a:solidFill>
                <a:schemeClr val="tx1"/>
              </a:solidFill>
              <a:latin typeface="Arial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000" b="0" strike="noStrike" spc="-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pc="-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000" b="0" strike="noStrike" spc="-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000" b="0" strike="noStrike" spc="-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000" b="0" strike="noStrike" spc="-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Ref. Slade, P. D. (1994). What is body image? </a:t>
            </a:r>
            <a:r>
              <a:rPr lang="en-US" sz="1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Research and Therapy, 32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(5), 497–502. </a:t>
            </a:r>
            <a:r>
              <a:rPr lang="en-US" sz="1400" b="0" i="0" u="sng" dirty="0">
                <a:solidFill>
                  <a:srgbClr val="2352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https://doi.org/10.1016/0005-7967(94)90136-8</a:t>
            </a:r>
            <a:endParaRPr lang="it-IT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Longo, M. R.,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Schüür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F., Kammers, M. P., Tsakiris, M., &amp; Haggard, P. (2009). Self awareness and the body image.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166-172.</a:t>
            </a:r>
            <a:endParaRPr lang="it-IT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Immagine 114"/>
          <p:cNvPicPr/>
          <p:nvPr/>
        </p:nvPicPr>
        <p:blipFill>
          <a:blip r:embed="rId3"/>
          <a:stretch/>
        </p:blipFill>
        <p:spPr>
          <a:xfrm>
            <a:off x="7724633" y="3275463"/>
            <a:ext cx="3302339" cy="239381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Single Corner Snipped 10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F2D6FC-A3F6-1FBD-5C00-26EE0B04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25" t="25138" r="17125" b="6609"/>
          <a:stretch/>
        </p:blipFill>
        <p:spPr>
          <a:xfrm>
            <a:off x="579120" y="1"/>
            <a:ext cx="11140440" cy="59924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F3EF5B-9AC4-2938-5E43-A66C37625D71}"/>
              </a:ext>
            </a:extLst>
          </p:cNvPr>
          <p:cNvSpPr txBox="1"/>
          <p:nvPr/>
        </p:nvSpPr>
        <p:spPr>
          <a:xfrm>
            <a:off x="286603" y="6240566"/>
            <a:ext cx="418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FLOW CHART VALUTAZIONE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7D669D-E543-F946-8860-F49EA11D64D6}"/>
              </a:ext>
            </a:extLst>
          </p:cNvPr>
          <p:cNvSpPr txBox="1"/>
          <p:nvPr/>
        </p:nvSpPr>
        <p:spPr>
          <a:xfrm>
            <a:off x="9093961" y="6357371"/>
            <a:ext cx="400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www.sicob.org/071.pdf</a:t>
            </a:r>
          </a:p>
        </p:txBody>
      </p:sp>
    </p:spTree>
    <p:extLst>
      <p:ext uri="{BB962C8B-B14F-4D97-AF65-F5344CB8AC3E}">
        <p14:creationId xmlns:p14="http://schemas.microsoft.com/office/powerpoint/2010/main" val="2518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768254-4149-AC10-6FD0-C7AEC25F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50" t="31940" r="21000" b="8016"/>
          <a:stretch/>
        </p:blipFill>
        <p:spPr>
          <a:xfrm>
            <a:off x="1385888" y="93855"/>
            <a:ext cx="8929687" cy="58479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CC2BA3-40F5-46CE-797A-A14BBB86ED1B}"/>
              </a:ext>
            </a:extLst>
          </p:cNvPr>
          <p:cNvSpPr txBox="1"/>
          <p:nvPr/>
        </p:nvSpPr>
        <p:spPr>
          <a:xfrm>
            <a:off x="540622" y="6029867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FLOW CHART RESTITUZIONE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899C68-219F-871B-6B7B-D7885D413211}"/>
              </a:ext>
            </a:extLst>
          </p:cNvPr>
          <p:cNvSpPr txBox="1"/>
          <p:nvPr/>
        </p:nvSpPr>
        <p:spPr>
          <a:xfrm>
            <a:off x="9358953" y="6348029"/>
            <a:ext cx="6107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www.sicob.org/071.pdf</a:t>
            </a:r>
          </a:p>
        </p:txBody>
      </p:sp>
    </p:spTree>
    <p:extLst>
      <p:ext uri="{BB962C8B-B14F-4D97-AF65-F5344CB8AC3E}">
        <p14:creationId xmlns:p14="http://schemas.microsoft.com/office/powerpoint/2010/main" val="382700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>
            <a:extLst>
              <a:ext uri="{FF2B5EF4-FFF2-40B4-BE49-F238E27FC236}">
                <a16:creationId xmlns:a16="http://schemas.microsoft.com/office/drawing/2014/main" id="{252F1954-7129-E8A8-DAC0-36D1F178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9" y="151267"/>
            <a:ext cx="8230464" cy="864091"/>
          </a:xfrm>
        </p:spPr>
        <p:txBody>
          <a:bodyPr/>
          <a:lstStyle/>
          <a:p>
            <a:r>
              <a:rPr lang="it-IT" altLang="it-IT" sz="3992" dirty="0"/>
              <a:t>Colloquio clinico psicologico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4050EE-F416-890F-30E4-7A526A39CD08}"/>
              </a:ext>
            </a:extLst>
          </p:cNvPr>
          <p:cNvSpPr/>
          <p:nvPr/>
        </p:nvSpPr>
        <p:spPr>
          <a:xfrm>
            <a:off x="1403614" y="1191355"/>
            <a:ext cx="6003305" cy="84618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 defTabSz="914311">
              <a:buFont typeface="Wingdings" panose="05000000000000000000" pitchFamily="2" charset="2"/>
              <a:buChar char="Ø"/>
              <a:defRPr/>
            </a:pPr>
            <a:r>
              <a:rPr lang="it-IT" sz="1633" b="1" dirty="0">
                <a:latin typeface="Calibri"/>
              </a:rPr>
              <a:t>Storia del peso corporeo e indagine sui possibili disturbi del comportamento alimentare, psicopatologie e farmacoterapie pregresse nella storia anamnestica</a:t>
            </a:r>
            <a:r>
              <a:rPr lang="it-IT" sz="1633" dirty="0">
                <a:latin typeface="Calibri"/>
              </a:rPr>
              <a:t>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6B43492-5757-5F3D-EE97-70B500DF5DBF}"/>
              </a:ext>
            </a:extLst>
          </p:cNvPr>
          <p:cNvSpPr/>
          <p:nvPr/>
        </p:nvSpPr>
        <p:spPr>
          <a:xfrm>
            <a:off x="1403614" y="2420287"/>
            <a:ext cx="6463399" cy="846184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285750" indent="-285750" defTabSz="914311">
              <a:buFont typeface="Wingdings" panose="05000000000000000000" pitchFamily="2" charset="2"/>
              <a:buChar char="Ø"/>
              <a:defRPr/>
            </a:pPr>
            <a:r>
              <a:rPr lang="it-IT" sz="1633" b="1" dirty="0">
                <a:latin typeface="Calibri"/>
              </a:rPr>
              <a:t>Storia dei trattamenti dieto-terapici precedenti, valutazione</a:t>
            </a:r>
          </a:p>
          <a:p>
            <a:pPr defTabSz="914311">
              <a:defRPr/>
            </a:pPr>
            <a:r>
              <a:rPr lang="it-IT" sz="1633" b="1" dirty="0">
                <a:latin typeface="Calibri"/>
              </a:rPr>
              <a:t>delle difficoltà in ognuno di essi e analisi dell’eventuale</a:t>
            </a:r>
          </a:p>
          <a:p>
            <a:pPr defTabSz="914311">
              <a:defRPr/>
            </a:pPr>
            <a:r>
              <a:rPr lang="it-IT" sz="1633" b="1" dirty="0">
                <a:latin typeface="Calibri"/>
              </a:rPr>
              <a:t>deresponsabilizzazione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6DE9B8E-97DB-0271-9BA1-06EE581C29B3}"/>
              </a:ext>
            </a:extLst>
          </p:cNvPr>
          <p:cNvSpPr/>
          <p:nvPr/>
        </p:nvSpPr>
        <p:spPr>
          <a:xfrm>
            <a:off x="1403614" y="3685851"/>
            <a:ext cx="5036024" cy="59489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 defTabSz="914311">
              <a:buFont typeface="Wingdings" panose="05000000000000000000" pitchFamily="2" charset="2"/>
              <a:buChar char="Ø"/>
              <a:defRPr/>
            </a:pPr>
            <a:r>
              <a:rPr lang="it-IT" sz="1633" b="1" dirty="0">
                <a:latin typeface="Calibri"/>
              </a:rPr>
              <a:t>Monitoraggio del comportamento alimentare attuale e valutazione DNA e comportamenti disfunzionali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E7E31E4-D14F-E85C-3CEA-791AF7535B35}"/>
              </a:ext>
            </a:extLst>
          </p:cNvPr>
          <p:cNvSpPr/>
          <p:nvPr/>
        </p:nvSpPr>
        <p:spPr>
          <a:xfrm>
            <a:off x="1403614" y="4563488"/>
            <a:ext cx="6312183" cy="594896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285750" indent="-285750" defTabSz="914311">
              <a:buFont typeface="Wingdings" panose="05000000000000000000" pitchFamily="2" charset="2"/>
              <a:buChar char="Ø"/>
              <a:defRPr/>
            </a:pPr>
            <a:r>
              <a:rPr lang="it-IT" sz="1633" b="1" dirty="0">
                <a:latin typeface="Calibri"/>
              </a:rPr>
              <a:t>Motivazione - Resistenza al cambiamento-Intolleranza alle frustrazioni-Strategie di coping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6B83643-C7C9-F68C-14AE-AB4F4D61004F}"/>
              </a:ext>
            </a:extLst>
          </p:cNvPr>
          <p:cNvSpPr/>
          <p:nvPr/>
        </p:nvSpPr>
        <p:spPr>
          <a:xfrm>
            <a:off x="1361129" y="5471344"/>
            <a:ext cx="7985878" cy="84618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 defTabSz="914311">
              <a:buFont typeface="Wingdings" panose="05000000000000000000" pitchFamily="2" charset="2"/>
              <a:buChar char="Ø"/>
              <a:defRPr/>
            </a:pPr>
            <a:r>
              <a:rPr lang="it-IT" sz="1633" b="1" dirty="0">
                <a:latin typeface="Calibri"/>
              </a:rPr>
              <a:t>Valutazione delle aspettative del paziente- Informazione e monitoraggio immagine corporea e sua futura integrazione con “il nuovo corpo” ma anche e soprattutto il nuovo “stile di vita”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40D72C-893A-760A-6512-E55A9469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434" y="916764"/>
            <a:ext cx="4263459" cy="270038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7B7DE1-164C-E28C-D3FE-02F88D13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70" y="3637811"/>
            <a:ext cx="3011108" cy="220872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87E1A3-B89C-B31A-3A51-19D6BC978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858" y="45859"/>
            <a:ext cx="1045085" cy="870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D25B465-D190-9195-719F-A55097BD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50" t="25801" r="27125" b="8995"/>
          <a:stretch/>
        </p:blipFill>
        <p:spPr>
          <a:xfrm>
            <a:off x="404704" y="1737360"/>
            <a:ext cx="6111240" cy="4863931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4F4D50-8F60-FBF7-2573-13C89A8B6649}"/>
              </a:ext>
            </a:extLst>
          </p:cNvPr>
          <p:cNvSpPr txBox="1"/>
          <p:nvPr/>
        </p:nvSpPr>
        <p:spPr>
          <a:xfrm>
            <a:off x="6205182" y="2802665"/>
            <a:ext cx="5691296" cy="13666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>
                <a:solidFill>
                  <a:srgbClr val="0070C0"/>
                </a:solidFill>
              </a:rPr>
              <a:t>Aderire ai controlli post-operatori  (follow-up multidisciplinari) favorisce una buona perdita di peso e aiuta a mantenere i risultati raggiunti più a lungo termine.</a:t>
            </a:r>
          </a:p>
        </p:txBody>
      </p:sp>
    </p:spTree>
    <p:extLst>
      <p:ext uri="{BB962C8B-B14F-4D97-AF65-F5344CB8AC3E}">
        <p14:creationId xmlns:p14="http://schemas.microsoft.com/office/powerpoint/2010/main" val="19379357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1150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RetrospectVTI</vt:lpstr>
      <vt:lpstr>Sezione</vt:lpstr>
      <vt:lpstr>L’importanza del supporto psicologico prima e dopo l’intervento C. Mento1  , C. Lombardo</vt:lpstr>
      <vt:lpstr>Presentazione standard di PowerPoint</vt:lpstr>
      <vt:lpstr>Salute mentale pre-operatoria</vt:lpstr>
      <vt:lpstr>Body image</vt:lpstr>
      <vt:lpstr>Presentazione standard di PowerPoint</vt:lpstr>
      <vt:lpstr>Presentazione standard di PowerPoint</vt:lpstr>
      <vt:lpstr>Presentazione standard di PowerPoint</vt:lpstr>
      <vt:lpstr>Colloquio clinico psicologico </vt:lpstr>
      <vt:lpstr>Presentazione standard di PowerPoint</vt:lpstr>
      <vt:lpstr>FOLLOW UP -1 Le linee guida inoltre raccomandano la valutazione di salute post-operatoria, per la probabilità che insorgano disturbi di natura psicologica dopo l'intervento</vt:lpstr>
      <vt:lpstr>FOLLOW UP – 2  A 12-18 mesi dall'inizio del percorso l'obiettivo finale diventa  il mantenimento del peso, della stabilità emotiva e della qualità di vita raggiunte</vt:lpstr>
      <vt:lpstr>L'immagine corporea non cambia subito dopo la chirurgia bariatrica, la riduzione della pelle e del peso, non coincidono con una nuova immagine mentale di sé come magro o ideale.</vt:lpstr>
      <vt:lpstr>Psicoterapia pre e post chirurgia bariatrica</vt:lpstr>
      <vt:lpstr>Dati relativi all'U.O.C. di Psichiatria A.O.U. “G.Martino” Messina </vt:lpstr>
      <vt:lpstr>Presentazione standard di PowerPoint</vt:lpstr>
      <vt:lpstr>Presentazione standard di PowerPoint</vt:lpstr>
      <vt:lpstr>      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Author</cp:lastModifiedBy>
  <cp:revision>14</cp:revision>
  <dcterms:created xsi:type="dcterms:W3CDTF">2022-02-27T17:36:31Z</dcterms:created>
  <dcterms:modified xsi:type="dcterms:W3CDTF">2025-06-20T11:27:21Z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